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  <p:sldMasterId id="2147483771" r:id="rId2"/>
    <p:sldMasterId id="2147483772" r:id="rId3"/>
    <p:sldMasterId id="2147483773" r:id="rId4"/>
    <p:sldMasterId id="2147483774" r:id="rId5"/>
  </p:sldMasterIdLst>
  <p:notesMasterIdLst>
    <p:notesMasterId r:id="rId29"/>
  </p:notesMasterIdLst>
  <p:sldIdLst>
    <p:sldId id="256" r:id="rId6"/>
    <p:sldId id="257" r:id="rId7"/>
    <p:sldId id="258" r:id="rId8"/>
    <p:sldId id="259" r:id="rId9"/>
    <p:sldId id="260" r:id="rId10"/>
    <p:sldId id="276" r:id="rId11"/>
    <p:sldId id="277" r:id="rId12"/>
    <p:sldId id="261" r:id="rId13"/>
    <p:sldId id="278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</p:sldIdLst>
  <p:sldSz cx="9144000" cy="5143500" type="screen16x9"/>
  <p:notesSz cx="6858000" cy="9144000"/>
  <p:embeddedFontLst>
    <p:embeddedFont>
      <p:font typeface="Helvetica Neue" panose="020B0604020202020204" charset="0"/>
      <p:regular r:id="rId30"/>
      <p:bold r:id="rId31"/>
      <p:italic r:id="rId32"/>
      <p:boldItalic r:id="rId33"/>
    </p:embeddedFont>
    <p:embeddedFont>
      <p:font typeface="Helvetica Neue Light" panose="020B060402020202020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Nunito Sans" pitchFamily="2" charset="0"/>
      <p:regular r:id="rId44"/>
      <p:bold r:id="rId45"/>
      <p:italic r:id="rId46"/>
      <p:boldItalic r:id="rId47"/>
    </p:embeddedFont>
    <p:embeddedFont>
      <p:font typeface="Nunito Sans Black" pitchFamily="2" charset="0"/>
      <p:bold r:id="rId48"/>
      <p:boldItalic r:id="rId49"/>
    </p:embeddedFont>
    <p:embeddedFont>
      <p:font typeface="Nunito Sans ExtraLight" pitchFamily="2" charset="0"/>
      <p:regular r:id="rId50"/>
      <p:bold r:id="rId51"/>
      <p:italic r:id="rId52"/>
      <p:boldItalic r:id="rId53"/>
    </p:embeddedFont>
    <p:embeddedFont>
      <p:font typeface="Open Sans Light" panose="020B0306030504020204" pitchFamily="34" charset="0"/>
      <p:regular r:id="rId54"/>
      <p:bold r:id="rId55"/>
      <p:italic r:id="rId56"/>
      <p:boldItalic r:id="rId57"/>
    </p:embeddedFont>
    <p:embeddedFont>
      <p:font typeface="Open Sans SemiBold" panose="020B070603080402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Light" panose="02000000000000000000" pitchFamily="2" charset="0"/>
      <p:regular r:id="rId66"/>
      <p:bold r:id="rId67"/>
      <p:italic r:id="rId68"/>
      <p:boldItalic r:id="rId69"/>
    </p:embeddedFont>
    <p:embeddedFont>
      <p:font typeface="Titillium Web" panose="000005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9">
          <p15:clr>
            <a:srgbClr val="CCCCCC"/>
          </p15:clr>
        </p15:guide>
        <p15:guide id="2" pos="2880">
          <p15:clr>
            <a:srgbClr val="CCCCCC"/>
          </p15:clr>
        </p15:guide>
        <p15:guide id="3" pos="476">
          <p15:clr>
            <a:srgbClr val="9FC5E8"/>
          </p15:clr>
        </p15:guide>
        <p15:guide id="4" pos="5272">
          <p15:clr>
            <a:srgbClr val="9FC5E8"/>
          </p15:clr>
        </p15:guide>
        <p15:guide id="5" orient="horz" pos="476">
          <p15:clr>
            <a:srgbClr val="A4C2F4"/>
          </p15:clr>
        </p15:guide>
        <p15:guide id="6" orient="horz" pos="2914">
          <p15:clr>
            <a:srgbClr val="A4C2F4"/>
          </p15:clr>
        </p15:guide>
        <p15:guide id="7" pos="1104">
          <p15:clr>
            <a:srgbClr val="E6B8AF"/>
          </p15:clr>
        </p15:guide>
        <p15:guide id="8" pos="1170">
          <p15:clr>
            <a:srgbClr val="E6B8AF"/>
          </p15:clr>
        </p15:guide>
        <p15:guide id="9" pos="1803">
          <p15:clr>
            <a:srgbClr val="E6B8AF"/>
          </p15:clr>
        </p15:guide>
        <p15:guide id="10" pos="1866">
          <p15:clr>
            <a:srgbClr val="E6B8AF"/>
          </p15:clr>
        </p15:guide>
        <p15:guide id="11" pos="2497">
          <p15:clr>
            <a:srgbClr val="E6B8AF"/>
          </p15:clr>
        </p15:guide>
        <p15:guide id="12" pos="2563">
          <p15:clr>
            <a:srgbClr val="E6B8AF"/>
          </p15:clr>
        </p15:guide>
        <p15:guide id="13" pos="3191">
          <p15:clr>
            <a:srgbClr val="E6B8AF"/>
          </p15:clr>
        </p15:guide>
        <p15:guide id="14" pos="3263">
          <p15:clr>
            <a:srgbClr val="E6B8AF"/>
          </p15:clr>
        </p15:guide>
        <p15:guide id="15" pos="3887">
          <p15:clr>
            <a:srgbClr val="E6B8AF"/>
          </p15:clr>
        </p15:guide>
        <p15:guide id="16" pos="3953">
          <p15:clr>
            <a:srgbClr val="E6B8AF"/>
          </p15:clr>
        </p15:guide>
        <p15:guide id="17" pos="4581">
          <p15:clr>
            <a:srgbClr val="E6B8AF"/>
          </p15:clr>
        </p15:guide>
        <p15:guide id="18" pos="4649">
          <p15:clr>
            <a:srgbClr val="E6B8AF"/>
          </p15:clr>
        </p15:guide>
        <p15:guide id="19" orient="horz" pos="1102">
          <p15:clr>
            <a:srgbClr val="E6B8AF"/>
          </p15:clr>
        </p15:guide>
        <p15:guide id="20" orient="horz" pos="1185">
          <p15:clr>
            <a:srgbClr val="E6B8AF"/>
          </p15:clr>
        </p15:guide>
        <p15:guide id="21" orient="horz" pos="1814">
          <p15:clr>
            <a:srgbClr val="E6B8AF"/>
          </p15:clr>
        </p15:guide>
        <p15:guide id="22" orient="horz" pos="1893">
          <p15:clr>
            <a:srgbClr val="E6B8AF"/>
          </p15:clr>
        </p15:guide>
        <p15:guide id="23" orient="horz" pos="2517">
          <p15:clr>
            <a:srgbClr val="E6B8AF"/>
          </p15:clr>
        </p15:guide>
        <p15:guide id="24" orient="horz" pos="2601">
          <p15:clr>
            <a:srgbClr val="E6B8AF"/>
          </p15:clr>
        </p15:guide>
        <p15:guide id="25" pos="21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519"/>
        <p:guide pos="2880"/>
        <p:guide pos="476"/>
        <p:guide pos="5272"/>
        <p:guide orient="horz" pos="476"/>
        <p:guide orient="horz" pos="2914"/>
        <p:guide pos="1104"/>
        <p:guide pos="1170"/>
        <p:guide pos="1803"/>
        <p:guide pos="1866"/>
        <p:guide pos="2497"/>
        <p:guide pos="2563"/>
        <p:guide pos="3191"/>
        <p:guide pos="3263"/>
        <p:guide pos="3887"/>
        <p:guide pos="3953"/>
        <p:guide pos="4581"/>
        <p:guide pos="4649"/>
        <p:guide orient="horz" pos="1102"/>
        <p:guide orient="horz" pos="1185"/>
        <p:guide orient="horz" pos="1814"/>
        <p:guide orient="horz" pos="1893"/>
        <p:guide orient="horz" pos="2517"/>
        <p:guide orient="horz" pos="2601"/>
        <p:guide pos="21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63" Type="http://schemas.openxmlformats.org/officeDocument/2006/relationships/font" Target="fonts/font34.fntdata"/><Relationship Id="rId68" Type="http://schemas.openxmlformats.org/officeDocument/2006/relationships/font" Target="fonts/font39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font" Target="fonts/font29.fntdata"/><Relationship Id="rId66" Type="http://schemas.openxmlformats.org/officeDocument/2006/relationships/font" Target="fonts/font37.fntdata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3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64" Type="http://schemas.openxmlformats.org/officeDocument/2006/relationships/font" Target="fonts/font35.fntdata"/><Relationship Id="rId69" Type="http://schemas.openxmlformats.org/officeDocument/2006/relationships/font" Target="fonts/font40.fntdata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22.fntdata"/><Relationship Id="rId72" Type="http://schemas.openxmlformats.org/officeDocument/2006/relationships/font" Target="fonts/font4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font" Target="fonts/font30.fntdata"/><Relationship Id="rId67" Type="http://schemas.openxmlformats.org/officeDocument/2006/relationships/font" Target="fonts/font38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font" Target="fonts/font33.fntdata"/><Relationship Id="rId70" Type="http://schemas.openxmlformats.org/officeDocument/2006/relationships/font" Target="fonts/font4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font" Target="fonts/font31.fntdata"/><Relationship Id="rId65" Type="http://schemas.openxmlformats.org/officeDocument/2006/relationships/font" Target="fonts/font36.fntdata"/><Relationship Id="rId73" Type="http://schemas.openxmlformats.org/officeDocument/2006/relationships/font" Target="fonts/font4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10.fntdata"/><Relationship Id="rId34" Type="http://schemas.openxmlformats.org/officeDocument/2006/relationships/font" Target="fonts/font5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font" Target="fonts/font42.fntdata"/><Relationship Id="rId2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3e47f827a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19" name="Google Shape;519;g1e3e47f827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478d79c8f_1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478d79c8f_1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757a3fd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77" name="Google Shape;577;g25757a3fd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478d79c8f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478d79c8f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478d79c8f_1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1e478d79c8f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e478d79c8f_1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e478d79c8f_1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757a3fd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35" name="Google Shape;635;g25757a3fd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478d79c8f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e478d79c8f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478d79c8f_1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70" name="Google Shape;670;g1e478d79c8f_1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e58a8f821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e58a8f821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58a8f821a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1e58a8f821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3e47f827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3e47f827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58a8f821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e58a8f821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58a8f821a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1e58a8f821a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3e53492a4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Não altere a imagem, texto ou QRcode deste slide.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22" name="Google Shape;722;g1e3e53492a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36f489635_0_1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036f489635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3e47f827a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3e47f827a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757a3fd55_0_3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43" name="Google Shape;543;g25757a3fd55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757a3fd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35" name="Google Shape;635;g25757a3fd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6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4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84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8" name="Google Shape;428;p10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0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10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0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10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0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10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1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1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1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11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63" name="Google Shape;463;p115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15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15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15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15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15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15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15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15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15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15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15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15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15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1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1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2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22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22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01" name="Google Shape;501;p122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2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1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2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5">
  <p:cSld name="Default Slide_6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3">
  <p:cSld name="BLANK_3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1000" cy="45363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6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6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36" name="Google Shape;136;p35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2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74" name="Google Shape;174;p42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6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6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700" cy="4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Google Shape;258;p64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6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7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6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9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8" name="Google Shape;278;p6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6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0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7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6" name="Google Shape;286;p71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71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8" name="Google Shape;288;p7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7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7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7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8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8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8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3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30" name="Google Shape;330;p83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3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83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83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83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83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3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83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83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83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8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0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90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90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68" name="Google Shape;368;p90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9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9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9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9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9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9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6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700" cy="4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1" name="Google Shape;391;p96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96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9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7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9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8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9" name="Google Shape;399;p98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98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9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9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0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10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1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1" name="Google Shape;411;p101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01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10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2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10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3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9" name="Google Shape;419;p103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0" name="Google Shape;420;p103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1" name="Google Shape;421;p10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4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104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10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3" name="Google Shape;383;p9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4" name="Google Shape;384;p9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E55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31" y="1326819"/>
            <a:ext cx="4931775" cy="2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28"/>
          <p:cNvSpPr txBox="1"/>
          <p:nvPr/>
        </p:nvSpPr>
        <p:spPr>
          <a:xfrm>
            <a:off x="1150350" y="3209257"/>
            <a:ext cx="68433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Veículos</a:t>
            </a:r>
            <a:endParaRPr sz="23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Apresentação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134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73" name="Google Shape;573;p13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34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Flashlight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Etapas do Processo Seletivo</a:t>
            </a:r>
            <a:endParaRPr sz="190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5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580" name="Google Shape;580;p135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581" name="Google Shape;581;p135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582" name="Google Shape;582;p135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583" name="Google Shape;583;p135"/>
          <p:cNvGrpSpPr/>
          <p:nvPr/>
        </p:nvGrpSpPr>
        <p:grpSpPr>
          <a:xfrm>
            <a:off x="95100" y="1209750"/>
            <a:ext cx="2208385" cy="3698758"/>
            <a:chOff x="0" y="0"/>
            <a:chExt cx="7544876" cy="9863354"/>
          </a:xfrm>
        </p:grpSpPr>
        <p:pic>
          <p:nvPicPr>
            <p:cNvPr id="584" name="Google Shape;584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135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135"/>
          <p:cNvSpPr txBox="1"/>
          <p:nvPr/>
        </p:nvSpPr>
        <p:spPr>
          <a:xfrm>
            <a:off x="214125" y="3079375"/>
            <a:ext cx="1882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</a:t>
            </a:r>
            <a:r>
              <a:rPr lang="pt-BR" sz="11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Indicium</a:t>
            </a: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87" name="Google Shape;587;p135"/>
          <p:cNvGrpSpPr/>
          <p:nvPr/>
        </p:nvGrpSpPr>
        <p:grpSpPr>
          <a:xfrm>
            <a:off x="6670490" y="1192825"/>
            <a:ext cx="2338912" cy="3698758"/>
            <a:chOff x="-251402" y="0"/>
            <a:chExt cx="7544876" cy="9863354"/>
          </a:xfrm>
        </p:grpSpPr>
        <p:pic>
          <p:nvPicPr>
            <p:cNvPr id="588" name="Google Shape;588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51402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135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35"/>
          <p:cNvSpPr txBox="1"/>
          <p:nvPr/>
        </p:nvSpPr>
        <p:spPr>
          <a:xfrm>
            <a:off x="432751" y="2309900"/>
            <a:ext cx="1819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5000"/>
              </a:lnSpc>
              <a:buSzPts val="1100"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Conhecer os </a:t>
            </a:r>
          </a:p>
          <a:p>
            <a:pPr lvl="1">
              <a:lnSpc>
                <a:spcPct val="115000"/>
              </a:lnSpc>
              <a:buSzPts val="1100"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dados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91" name="Google Shape;591;p135"/>
          <p:cNvSpPr txBox="1"/>
          <p:nvPr/>
        </p:nvSpPr>
        <p:spPr>
          <a:xfrm>
            <a:off x="4016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592" name="Google Shape;592;p135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2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35"/>
          <p:cNvSpPr txBox="1"/>
          <p:nvPr/>
        </p:nvSpPr>
        <p:spPr>
          <a:xfrm>
            <a:off x="69255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4" name="Google Shape;594;p135"/>
          <p:cNvSpPr txBox="1"/>
          <p:nvPr/>
        </p:nvSpPr>
        <p:spPr>
          <a:xfrm>
            <a:off x="6915551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 DE FIT CULTURAL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95" name="Google Shape;595;p135"/>
          <p:cNvSpPr txBox="1"/>
          <p:nvPr/>
        </p:nvSpPr>
        <p:spPr>
          <a:xfrm>
            <a:off x="68844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sz="700"/>
          </a:p>
        </p:txBody>
      </p:sp>
      <p:grpSp>
        <p:nvGrpSpPr>
          <p:cNvPr id="596" name="Google Shape;596;p135"/>
          <p:cNvGrpSpPr/>
          <p:nvPr/>
        </p:nvGrpSpPr>
        <p:grpSpPr>
          <a:xfrm>
            <a:off x="2257775" y="1202725"/>
            <a:ext cx="2286852" cy="3698758"/>
            <a:chOff x="0" y="0"/>
            <a:chExt cx="7544876" cy="9863354"/>
          </a:xfrm>
        </p:grpSpPr>
        <p:pic>
          <p:nvPicPr>
            <p:cNvPr id="597" name="Google Shape;597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135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135"/>
          <p:cNvSpPr txBox="1"/>
          <p:nvPr/>
        </p:nvSpPr>
        <p:spPr>
          <a:xfrm>
            <a:off x="2541125" y="3079375"/>
            <a:ext cx="1856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lógico, inglês e desafio comportamental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0" name="Google Shape;600;p135"/>
          <p:cNvSpPr txBox="1"/>
          <p:nvPr/>
        </p:nvSpPr>
        <p:spPr>
          <a:xfrm>
            <a:off x="2588409" y="2309900"/>
            <a:ext cx="18564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6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Responder as perguntas de negócio</a:t>
            </a:r>
            <a:endParaRPr sz="16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1" name="Google Shape;601;p135"/>
          <p:cNvSpPr txBox="1"/>
          <p:nvPr/>
        </p:nvSpPr>
        <p:spPr>
          <a:xfrm>
            <a:off x="25762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 dirty="0"/>
          </a:p>
        </p:txBody>
      </p:sp>
      <p:grpSp>
        <p:nvGrpSpPr>
          <p:cNvPr id="602" name="Google Shape;602;p135"/>
          <p:cNvGrpSpPr/>
          <p:nvPr/>
        </p:nvGrpSpPr>
        <p:grpSpPr>
          <a:xfrm>
            <a:off x="4478725" y="1209750"/>
            <a:ext cx="2338912" cy="3698758"/>
            <a:chOff x="0" y="0"/>
            <a:chExt cx="7544876" cy="9863354"/>
          </a:xfrm>
        </p:grpSpPr>
        <p:pic>
          <p:nvPicPr>
            <p:cNvPr id="603" name="Google Shape;603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135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135"/>
          <p:cNvSpPr txBox="1"/>
          <p:nvPr/>
        </p:nvSpPr>
        <p:spPr>
          <a:xfrm>
            <a:off x="4814112" y="3086400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Desafio técnico referente a carreira escolhida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6" name="Google Shape;606;p135"/>
          <p:cNvSpPr txBox="1"/>
          <p:nvPr/>
        </p:nvSpPr>
        <p:spPr>
          <a:xfrm>
            <a:off x="4880340" y="2316925"/>
            <a:ext cx="185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6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TÉCNICO</a:t>
            </a:r>
            <a:endParaRPr sz="16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7" name="Google Shape;607;p135"/>
          <p:cNvSpPr txBox="1"/>
          <p:nvPr/>
        </p:nvSpPr>
        <p:spPr>
          <a:xfrm>
            <a:off x="4849187" y="1487436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36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36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14" name="Google Shape;614;p136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36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Definição e importância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37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DEFINIÇÃO E IMPORTÂNCIA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1" name="Google Shape;621;p137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22" name="Google Shape;62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37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 da Indicium voltado para quem quer começar uma carreira na área de dados, sendo estudantes ou profissionais em transição de carreira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Seis meses de jornadas de formação em Engenharia de Analytics e Ciência de Dados ou Engenharia de Dados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deve ter disponibilidade para atuar no período de seis meses e exercer uma carga horária de 6h diárias, das 13h às 19h, de segunda à sexta-feira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possível realizar as aulas de forma online, presencial ou de forma híbrida, fica a sua escolha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 das vagas para mulheres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4" name="Google Shape;624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0" y="3782927"/>
            <a:ext cx="1319100" cy="13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38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38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31" name="Google Shape;631;p138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38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Etapas do Processo Seletivo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9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638" name="Google Shape;638;p139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639" name="Google Shape;639;p139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640" name="Google Shape;640;p139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641" name="Google Shape;641;p139"/>
          <p:cNvGrpSpPr/>
          <p:nvPr/>
        </p:nvGrpSpPr>
        <p:grpSpPr>
          <a:xfrm>
            <a:off x="5944407" y="1192825"/>
            <a:ext cx="2531306" cy="3698758"/>
            <a:chOff x="0" y="0"/>
            <a:chExt cx="7544876" cy="9863354"/>
          </a:xfrm>
        </p:grpSpPr>
        <p:pic>
          <p:nvPicPr>
            <p:cNvPr id="642" name="Google Shape;642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139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39"/>
          <p:cNvGrpSpPr/>
          <p:nvPr/>
        </p:nvGrpSpPr>
        <p:grpSpPr>
          <a:xfrm>
            <a:off x="704700" y="1209751"/>
            <a:ext cx="2531306" cy="3698758"/>
            <a:chOff x="0" y="0"/>
            <a:chExt cx="7544876" cy="9863354"/>
          </a:xfrm>
        </p:grpSpPr>
        <p:pic>
          <p:nvPicPr>
            <p:cNvPr id="645" name="Google Shape;64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139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39"/>
          <p:cNvSpPr txBox="1"/>
          <p:nvPr/>
        </p:nvSpPr>
        <p:spPr>
          <a:xfrm>
            <a:off x="1052325" y="3079375"/>
            <a:ext cx="1882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Indicium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8" name="Google Shape;648;p139"/>
          <p:cNvSpPr txBox="1"/>
          <p:nvPr/>
        </p:nvSpPr>
        <p:spPr>
          <a:xfrm>
            <a:off x="1042351" y="2309900"/>
            <a:ext cx="181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INSCRIÇÃO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49" name="Google Shape;649;p139"/>
          <p:cNvSpPr txBox="1"/>
          <p:nvPr/>
        </p:nvSpPr>
        <p:spPr>
          <a:xfrm>
            <a:off x="10112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650" name="Google Shape;650;p139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ETAPAS DO PROCESSO SELETIVO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39"/>
          <p:cNvSpPr txBox="1"/>
          <p:nvPr/>
        </p:nvSpPr>
        <p:spPr>
          <a:xfrm>
            <a:off x="63159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2" name="Google Shape;652;p139"/>
          <p:cNvSpPr txBox="1"/>
          <p:nvPr/>
        </p:nvSpPr>
        <p:spPr>
          <a:xfrm>
            <a:off x="6305951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 DE FIT CULTURAL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139"/>
          <p:cNvSpPr txBox="1"/>
          <p:nvPr/>
        </p:nvSpPr>
        <p:spPr>
          <a:xfrm>
            <a:off x="62748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/>
          </a:p>
        </p:txBody>
      </p:sp>
      <p:grpSp>
        <p:nvGrpSpPr>
          <p:cNvPr id="654" name="Google Shape;654;p139"/>
          <p:cNvGrpSpPr/>
          <p:nvPr/>
        </p:nvGrpSpPr>
        <p:grpSpPr>
          <a:xfrm>
            <a:off x="3324566" y="1202730"/>
            <a:ext cx="2531306" cy="3698758"/>
            <a:chOff x="0" y="0"/>
            <a:chExt cx="7544876" cy="9863354"/>
          </a:xfrm>
        </p:grpSpPr>
        <p:pic>
          <p:nvPicPr>
            <p:cNvPr id="655" name="Google Shape;65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39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139"/>
          <p:cNvSpPr txBox="1"/>
          <p:nvPr/>
        </p:nvSpPr>
        <p:spPr>
          <a:xfrm>
            <a:off x="3684125" y="3079375"/>
            <a:ext cx="185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 e aptidão técnica e desafio técnico referente a carreira escolhida (DS, AE ou DE)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8" name="Google Shape;658;p139"/>
          <p:cNvSpPr txBox="1"/>
          <p:nvPr/>
        </p:nvSpPr>
        <p:spPr>
          <a:xfrm>
            <a:off x="3674152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PROVAS E DESAFIO TÉCNICO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139"/>
          <p:cNvSpPr txBox="1"/>
          <p:nvPr/>
        </p:nvSpPr>
        <p:spPr>
          <a:xfrm>
            <a:off x="36430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40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4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6" name="Google Shape;666;p14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40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Cronograma das Aulas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41"/>
          <p:cNvPicPr preferRelativeResize="0"/>
          <p:nvPr/>
        </p:nvPicPr>
        <p:blipFill rotWithShape="1">
          <a:blip r:embed="rId3">
            <a:alphaModFix/>
          </a:blip>
          <a:srcRect l="1070" t="67643" r="-1069"/>
          <a:stretch/>
        </p:blipFill>
        <p:spPr>
          <a:xfrm>
            <a:off x="-264400" y="3482900"/>
            <a:ext cx="9998273" cy="17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1"/>
          <p:cNvSpPr txBox="1"/>
          <p:nvPr/>
        </p:nvSpPr>
        <p:spPr>
          <a:xfrm>
            <a:off x="868501" y="1339316"/>
            <a:ext cx="273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2733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5" name="Google Shape;675;p141"/>
          <p:cNvSpPr/>
          <p:nvPr/>
        </p:nvSpPr>
        <p:spPr>
          <a:xfrm>
            <a:off x="1302325" y="1778800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6" name="Google Shape;676;p141"/>
          <p:cNvSpPr/>
          <p:nvPr/>
        </p:nvSpPr>
        <p:spPr>
          <a:xfrm>
            <a:off x="5842276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1"/>
          <p:cNvSpPr txBox="1">
            <a:spLocks noGrp="1"/>
          </p:cNvSpPr>
          <p:nvPr>
            <p:ph type="title" idx="4294967295"/>
          </p:nvPr>
        </p:nvSpPr>
        <p:spPr>
          <a:xfrm>
            <a:off x="1451122" y="2544225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Básico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8" name="Google Shape;678;p141"/>
          <p:cNvSpPr txBox="1">
            <a:spLocks noGrp="1"/>
          </p:cNvSpPr>
          <p:nvPr>
            <p:ph type="title" idx="4294967295"/>
          </p:nvPr>
        </p:nvSpPr>
        <p:spPr>
          <a:xfrm>
            <a:off x="6048066" y="2543000"/>
            <a:ext cx="1625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Prática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9" name="Google Shape;679;p141"/>
          <p:cNvSpPr/>
          <p:nvPr/>
        </p:nvSpPr>
        <p:spPr>
          <a:xfrm>
            <a:off x="3572302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1"/>
          <p:cNvSpPr txBox="1">
            <a:spLocks noGrp="1"/>
          </p:cNvSpPr>
          <p:nvPr>
            <p:ph type="title" idx="4294967295"/>
          </p:nvPr>
        </p:nvSpPr>
        <p:spPr>
          <a:xfrm>
            <a:off x="3734591" y="2543000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Técnica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1" name="Google Shape;681;p141"/>
          <p:cNvSpPr txBox="1"/>
          <p:nvPr/>
        </p:nvSpPr>
        <p:spPr>
          <a:xfrm>
            <a:off x="735819" y="817150"/>
            <a:ext cx="7378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Cronograma das aulas</a:t>
            </a:r>
            <a:endParaRPr sz="32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2" name="Google Shape;682;p141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Cronograma das aulas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3" name="Google Shape;683;p141"/>
          <p:cNvSpPr/>
          <p:nvPr/>
        </p:nvSpPr>
        <p:spPr>
          <a:xfrm>
            <a:off x="1302325" y="1345750"/>
            <a:ext cx="6554100" cy="3048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4" name="Google Shape;684;p141"/>
          <p:cNvSpPr txBox="1">
            <a:spLocks noGrp="1"/>
          </p:cNvSpPr>
          <p:nvPr>
            <p:ph type="title" idx="4294967295"/>
          </p:nvPr>
        </p:nvSpPr>
        <p:spPr>
          <a:xfrm>
            <a:off x="3333354" y="1247950"/>
            <a:ext cx="24291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de Soft Skills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4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4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1" name="Google Shape;691;p14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4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 Academy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Formação em Engenharia de Analytics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4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FORMAÇÃO EM ENGENHARIA E ANALYTICS 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8" name="Google Shape;698;p14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 Academy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99" name="Google Shape;69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4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Plataforma de educação sobre dados e analytics da Indicium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Objetivo:  preparar o(a) aluno(a) para que em seis semanas ele domine as técnicas e ferramentas do Modern Data Stack e saia dessa experiência como um profissional com experiência prática em analytics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Aulas online ao vivo (ficam gravadas na plataforma), tutores e muitos desafios práticos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 com uma iniciativa de vagas específicas Academy para mulheres, que se baseia em possibilitar o acesso de mais mulheres aos cursos e formações. A intenção dessa iniciativa é capacitar mais mulheres, aumentando seu número no mercado tech e na área de dados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1" name="Google Shape;70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975" y="3667725"/>
            <a:ext cx="1378525" cy="1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9"/>
          <p:cNvSpPr txBox="1"/>
          <p:nvPr/>
        </p:nvSpPr>
        <p:spPr>
          <a:xfrm>
            <a:off x="694708" y="929134"/>
            <a:ext cx="8376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5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SUMÁRIO</a:t>
            </a:r>
            <a:endParaRPr sz="5500"/>
          </a:p>
        </p:txBody>
      </p:sp>
      <p:pic>
        <p:nvPicPr>
          <p:cNvPr id="528" name="Google Shape;52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631" y="159593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29"/>
          <p:cNvSpPr txBox="1"/>
          <p:nvPr/>
        </p:nvSpPr>
        <p:spPr>
          <a:xfrm>
            <a:off x="764875" y="1608275"/>
            <a:ext cx="39768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Apresentação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Conhecendo os dados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Negócio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Perguntas de Negócio</a:t>
            </a: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Hipóteses de Negócio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Precificação de Veículos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Próximos Passos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1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2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31" name="Google Shape;531;p129"/>
          <p:cNvSpPr txBox="1"/>
          <p:nvPr/>
        </p:nvSpPr>
        <p:spPr>
          <a:xfrm>
            <a:off x="720531" y="633383"/>
            <a:ext cx="648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endParaRPr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2" name="Google Shape;532;p129"/>
          <p:cNvPicPr preferRelativeResize="0"/>
          <p:nvPr/>
        </p:nvPicPr>
        <p:blipFill rotWithShape="1">
          <a:blip r:embed="rId4">
            <a:alphaModFix/>
          </a:blip>
          <a:srcRect l="14877" r="14877"/>
          <a:stretch/>
        </p:blipFill>
        <p:spPr>
          <a:xfrm flipH="1">
            <a:off x="5065197" y="756000"/>
            <a:ext cx="4078802" cy="3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44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4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8" name="Google Shape;708;p14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44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Vagas regulares Indicium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Página de carreiras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45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PÁGINA DE CARREIRAS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5" name="Google Shape;715;p145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Vagas regulares Indicium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16" name="Google Shape;71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45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8" name="Google Shape;71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250" y="14435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45"/>
          <p:cNvSpPr txBox="1"/>
          <p:nvPr/>
        </p:nvSpPr>
        <p:spPr>
          <a:xfrm>
            <a:off x="1405950" y="4116625"/>
            <a:ext cx="644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Caso não se identifique com as vagas abertas no momento, candidata-se ao nosso banco de talentos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1065" y="3867639"/>
            <a:ext cx="1055850" cy="10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914" y="3539073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46"/>
          <p:cNvPicPr preferRelativeResize="0"/>
          <p:nvPr/>
        </p:nvPicPr>
        <p:blipFill rotWithShape="1">
          <a:blip r:embed="rId5">
            <a:alphaModFix/>
          </a:blip>
          <a:srcRect r="11870"/>
          <a:stretch/>
        </p:blipFill>
        <p:spPr>
          <a:xfrm>
            <a:off x="-914500" y="-67650"/>
            <a:ext cx="7021675" cy="53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46"/>
          <p:cNvSpPr txBox="1">
            <a:spLocks noGrp="1"/>
          </p:cNvSpPr>
          <p:nvPr>
            <p:ph type="title"/>
          </p:nvPr>
        </p:nvSpPr>
        <p:spPr>
          <a:xfrm>
            <a:off x="3406373" y="2080185"/>
            <a:ext cx="3332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THANKS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7"/>
          <p:cNvSpPr/>
          <p:nvPr/>
        </p:nvSpPr>
        <p:spPr>
          <a:xfrm>
            <a:off x="-70222" y="-39208"/>
            <a:ext cx="9284400" cy="5221800"/>
          </a:xfrm>
          <a:prstGeom prst="rect">
            <a:avLst/>
          </a:prstGeom>
          <a:solidFill>
            <a:srgbClr val="191E5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3" name="Google Shape;733;p1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662" y="1117051"/>
            <a:ext cx="2986676" cy="29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30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9" name="Google Shape;539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30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Apresentação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75" y="108575"/>
            <a:ext cx="5216902" cy="51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31"/>
          <p:cNvSpPr txBox="1"/>
          <p:nvPr/>
        </p:nvSpPr>
        <p:spPr>
          <a:xfrm>
            <a:off x="662800" y="1585667"/>
            <a:ext cx="4513800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Referência </a:t>
            </a: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 América Latina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1BB1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Desde 2017, criamos 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soluções de data </a:t>
            </a:r>
            <a:r>
              <a:rPr lang="pt-BR" sz="1100" b="1" dirty="0" err="1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100" b="1" dirty="0" err="1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 o apoio de um time de especialistas, metodologias próprias e tecnologias modernas.</a:t>
            </a:r>
            <a:endParaRPr lang="pt-BR" sz="1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131"/>
          <p:cNvSpPr txBox="1"/>
          <p:nvPr/>
        </p:nvSpPr>
        <p:spPr>
          <a:xfrm>
            <a:off x="662800" y="1246217"/>
            <a:ext cx="36969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Empresa de Dados</a:t>
            </a:r>
            <a:endParaRPr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B8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8" name="Google Shape;548;p131"/>
          <p:cNvSpPr txBox="1"/>
          <p:nvPr/>
        </p:nvSpPr>
        <p:spPr>
          <a:xfrm>
            <a:off x="636750" y="463911"/>
            <a:ext cx="431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Apresentação</a:t>
            </a:r>
            <a:endParaRPr sz="31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Google Shape;547;p131">
            <a:extLst>
              <a:ext uri="{FF2B5EF4-FFF2-40B4-BE49-F238E27FC236}">
                <a16:creationId xmlns:a16="http://schemas.microsoft.com/office/drawing/2014/main" id="{C76BB102-4A2F-1CC4-2E8C-0ECA58646E08}"/>
              </a:ext>
            </a:extLst>
          </p:cNvPr>
          <p:cNvSpPr txBox="1"/>
          <p:nvPr/>
        </p:nvSpPr>
        <p:spPr>
          <a:xfrm>
            <a:off x="662800" y="2864293"/>
            <a:ext cx="3696900" cy="67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Entendimento do Negócio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B8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CB6EB6-8887-0903-4FB6-CB4BD6A56E33}"/>
              </a:ext>
            </a:extLst>
          </p:cNvPr>
          <p:cNvSpPr txBox="1"/>
          <p:nvPr/>
        </p:nvSpPr>
        <p:spPr>
          <a:xfrm>
            <a:off x="636750" y="3220697"/>
            <a:ext cx="5504120" cy="273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i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Core business </a:t>
            </a:r>
            <a:r>
              <a:rPr lang="pt-BR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é 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compra e venda de veículos </a:t>
            </a:r>
            <a:r>
              <a:rPr lang="pt-BR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usados.</a:t>
            </a:r>
            <a:endParaRPr lang="pt-BR" sz="1100"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Objetivos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Definição e importância </a:t>
            </a: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9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638" name="Google Shape;638;p139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639" name="Google Shape;639;p139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640" name="Google Shape;640;p139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641" name="Google Shape;641;p139"/>
          <p:cNvGrpSpPr/>
          <p:nvPr/>
        </p:nvGrpSpPr>
        <p:grpSpPr>
          <a:xfrm>
            <a:off x="5944407" y="1192825"/>
            <a:ext cx="2531306" cy="3698758"/>
            <a:chOff x="0" y="0"/>
            <a:chExt cx="7544876" cy="9863354"/>
          </a:xfrm>
        </p:grpSpPr>
        <p:pic>
          <p:nvPicPr>
            <p:cNvPr id="642" name="Google Shape;642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139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39"/>
          <p:cNvGrpSpPr/>
          <p:nvPr/>
        </p:nvGrpSpPr>
        <p:grpSpPr>
          <a:xfrm>
            <a:off x="704700" y="1209751"/>
            <a:ext cx="2531306" cy="3698758"/>
            <a:chOff x="0" y="0"/>
            <a:chExt cx="7544876" cy="9863354"/>
          </a:xfrm>
        </p:grpSpPr>
        <p:pic>
          <p:nvPicPr>
            <p:cNvPr id="645" name="Google Shape;64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139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39"/>
          <p:cNvSpPr txBox="1"/>
          <p:nvPr/>
        </p:nvSpPr>
        <p:spPr>
          <a:xfrm>
            <a:off x="1011206" y="3079375"/>
            <a:ext cx="1923919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</a:t>
            </a:r>
            <a:r>
              <a:rPr lang="pt-BR" sz="11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Indicium</a:t>
            </a: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8" name="Google Shape;648;p139"/>
          <p:cNvSpPr txBox="1"/>
          <p:nvPr/>
        </p:nvSpPr>
        <p:spPr>
          <a:xfrm>
            <a:off x="1042351" y="2309900"/>
            <a:ext cx="1819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CONHECER OS DADOS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49" name="Google Shape;649;p139"/>
          <p:cNvSpPr txBox="1"/>
          <p:nvPr/>
        </p:nvSpPr>
        <p:spPr>
          <a:xfrm>
            <a:off x="10112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650" name="Google Shape;650;p139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2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39"/>
          <p:cNvSpPr txBox="1"/>
          <p:nvPr/>
        </p:nvSpPr>
        <p:spPr>
          <a:xfrm>
            <a:off x="63159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2" name="Google Shape;652;p139"/>
          <p:cNvSpPr txBox="1"/>
          <p:nvPr/>
        </p:nvSpPr>
        <p:spPr>
          <a:xfrm>
            <a:off x="6305951" y="2309900"/>
            <a:ext cx="18564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PRECIFICAR OS VEÍCULOS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139"/>
          <p:cNvSpPr txBox="1"/>
          <p:nvPr/>
        </p:nvSpPr>
        <p:spPr>
          <a:xfrm>
            <a:off x="62748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/>
          </a:p>
        </p:txBody>
      </p:sp>
      <p:grpSp>
        <p:nvGrpSpPr>
          <p:cNvPr id="654" name="Google Shape;654;p139"/>
          <p:cNvGrpSpPr/>
          <p:nvPr/>
        </p:nvGrpSpPr>
        <p:grpSpPr>
          <a:xfrm>
            <a:off x="3324566" y="1202730"/>
            <a:ext cx="2531306" cy="3698758"/>
            <a:chOff x="0" y="0"/>
            <a:chExt cx="7544876" cy="9863354"/>
          </a:xfrm>
        </p:grpSpPr>
        <p:pic>
          <p:nvPicPr>
            <p:cNvPr id="655" name="Google Shape;65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39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139"/>
          <p:cNvSpPr txBox="1"/>
          <p:nvPr/>
        </p:nvSpPr>
        <p:spPr>
          <a:xfrm>
            <a:off x="3684125" y="3079375"/>
            <a:ext cx="185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 e aptidão técnica e desafio técnico referente a carreira escolhida (DS, AE ou DE)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8" name="Google Shape;658;p139"/>
          <p:cNvSpPr txBox="1"/>
          <p:nvPr/>
        </p:nvSpPr>
        <p:spPr>
          <a:xfrm>
            <a:off x="3674152" y="2309900"/>
            <a:ext cx="18564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QUESTÕES DE NEGÓCIO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139"/>
          <p:cNvSpPr txBox="1"/>
          <p:nvPr/>
        </p:nvSpPr>
        <p:spPr>
          <a:xfrm>
            <a:off x="36430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45011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Conhecendo os dados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Definição e importância </a:t>
            </a: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334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Precificação de Veículos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Oferecido especialmente para estudantes com vínculo em uma universidade entre a 5ª e 7ª fase, em busca de uma oportunidade no mercado de trabalho para a área de dados, desenvolvimento, projetos, produto ou consultoria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irá entrar na Indicium como estagiário(a) em determinada carreira da sua escolha, podendo ter o período máximo de 2 anos de estágio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deve ter disponibilidade para atuar, conciliando com a sua faculdade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possível trabalhar de forma online, presencial ou de forma híbrida, fica a sua escolha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Carga horária de 6h diárias, tendo flexibilidade quanto ao horário de início e término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Precificação de Veículos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ano_de_fabricacao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ano_modelo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hodometro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pt-BR" sz="70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cidade_vendedor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pt-BR" sz="70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anunciante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entrega_delivery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elegivel_revisao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veiculo_único_dono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revisoes_concessionaria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ipva_pago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veiculo_licenciado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garantia_de_fábrica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revisoes_dentro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BR" sz="700" b="1" i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42046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1437</Words>
  <Application>Microsoft Office PowerPoint</Application>
  <PresentationFormat>Apresentação na tela (16:9)</PresentationFormat>
  <Paragraphs>181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23</vt:i4>
      </vt:variant>
    </vt:vector>
  </HeadingPairs>
  <TitlesOfParts>
    <vt:vector size="41" baseType="lpstr">
      <vt:lpstr>Roboto</vt:lpstr>
      <vt:lpstr>Helvetica Neue Light</vt:lpstr>
      <vt:lpstr>Montserrat</vt:lpstr>
      <vt:lpstr>Montserrat ExtraBold</vt:lpstr>
      <vt:lpstr>Nunito Sans Black</vt:lpstr>
      <vt:lpstr>Roboto Light</vt:lpstr>
      <vt:lpstr>Titillium Web</vt:lpstr>
      <vt:lpstr>Open Sans Light</vt:lpstr>
      <vt:lpstr>Nunito Sans ExtraLight</vt:lpstr>
      <vt:lpstr>Helvetica Neue</vt:lpstr>
      <vt:lpstr>Open Sans SemiBold</vt:lpstr>
      <vt:lpstr>Arial</vt:lpstr>
      <vt:lpstr>Nunito Sans</vt:lpstr>
      <vt:lpstr>Simple Light</vt:lpstr>
      <vt:lpstr>White</vt:lpstr>
      <vt:lpstr>Simple Light</vt:lpstr>
      <vt:lpstr>White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Ciclo Básico</vt:lpstr>
      <vt:lpstr>Apresentação do PowerPoint</vt:lpstr>
      <vt:lpstr>Apresentação do PowerPoint</vt:lpstr>
      <vt:lpstr>Apresentação do PowerPoint</vt:lpstr>
      <vt:lpstr>Apresentação do PowerPoint</vt:lpstr>
      <vt:lpstr>THANKS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Andressa Gomes Moreira Andressa</cp:lastModifiedBy>
  <cp:revision>1</cp:revision>
  <dcterms:modified xsi:type="dcterms:W3CDTF">2023-10-09T21:21:19Z</dcterms:modified>
</cp:coreProperties>
</file>